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8553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628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9238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5355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676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432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17237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6444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6243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4810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82303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3667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6172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55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82666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43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8/26/2025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056803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ontralor&#237;asefir@Gmail.com" TargetMode="External"/><Relationship Id="rId2" Type="http://schemas.openxmlformats.org/officeDocument/2006/relationships/hyperlink" Target="http://www.sefircoahuila.gob.m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ontralor&#237;a-social@seducoahuila.Gob.m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seducoahuila.gob.mx/participac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881" y="4109759"/>
            <a:ext cx="1001299" cy="926382"/>
          </a:xfrm>
          <a:prstGeom prst="rect">
            <a:avLst/>
          </a:prstGeom>
        </p:spPr>
      </p:pic>
      <p:pic>
        <p:nvPicPr>
          <p:cNvPr id="2" name="Imagen 1"/>
          <p:cNvPicPr>
            <a:picLocks noChangeAspect="1"/>
          </p:cNvPicPr>
          <p:nvPr/>
        </p:nvPicPr>
        <p:blipFill>
          <a:blip r:embed="rId3"/>
          <a:stretch>
            <a:fillRect/>
          </a:stretch>
        </p:blipFill>
        <p:spPr>
          <a:xfrm>
            <a:off x="807503" y="673065"/>
            <a:ext cx="2923958" cy="921559"/>
          </a:xfrm>
          <a:prstGeom prst="rect">
            <a:avLst/>
          </a:prstGeom>
        </p:spPr>
      </p:pic>
      <p:sp>
        <p:nvSpPr>
          <p:cNvPr id="4" name="Rectángulo 3"/>
          <p:cNvSpPr/>
          <p:nvPr/>
        </p:nvSpPr>
        <p:spPr>
          <a:xfrm>
            <a:off x="2323169" y="2253430"/>
            <a:ext cx="6096000" cy="1538883"/>
          </a:xfrm>
          <a:prstGeom prst="rect">
            <a:avLst/>
          </a:prstGeom>
        </p:spPr>
        <p:txBody>
          <a:bodyPr>
            <a:spAutoFit/>
          </a:bodyPr>
          <a:lstStyle/>
          <a:p>
            <a:pPr algn="ctr" defTabSz="914400"/>
            <a:r>
              <a:rPr lang="es-ES" dirty="0">
                <a:solidFill>
                  <a:srgbClr val="4B2957"/>
                </a:solidFill>
                <a:latin typeface="Tw Cen MT" panose="020B0602020104020603" pitchFamily="34" charset="0"/>
              </a:rPr>
              <a:t>CAPACITACIÓN, PROMOCIÓN Y DIFUSIÓN</a:t>
            </a:r>
          </a:p>
          <a:p>
            <a:pPr algn="ctr" defTabSz="914400"/>
            <a:r>
              <a:rPr lang="es-ES" sz="4000" b="1" dirty="0">
                <a:solidFill>
                  <a:srgbClr val="4B2957"/>
                </a:solidFill>
                <a:latin typeface="Tw Cen MT" panose="020B0602020104020603" pitchFamily="34" charset="0"/>
              </a:rPr>
              <a:t>CONTRALORIA SOCIAL</a:t>
            </a:r>
          </a:p>
          <a:p>
            <a:pPr algn="ctr" defTabSz="914400"/>
            <a:r>
              <a:rPr lang="es-ES" dirty="0">
                <a:solidFill>
                  <a:srgbClr val="4B2957"/>
                </a:solidFill>
                <a:latin typeface="Tw Cen MT" panose="020B0602020104020603" pitchFamily="34" charset="0"/>
              </a:rPr>
              <a:t>Programa Nacional de Inglés</a:t>
            </a:r>
          </a:p>
          <a:p>
            <a:pPr algn="ctr" defTabSz="914400"/>
            <a:r>
              <a:rPr lang="es-ES" dirty="0" smtClean="0">
                <a:solidFill>
                  <a:srgbClr val="4B2957"/>
                </a:solidFill>
                <a:latin typeface="Tw Cen MT" panose="020B0602020104020603" pitchFamily="34" charset="0"/>
              </a:rPr>
              <a:t>Programa </a:t>
            </a:r>
            <a:r>
              <a:rPr lang="es-ES" dirty="0">
                <a:solidFill>
                  <a:srgbClr val="4B2957"/>
                </a:solidFill>
                <a:latin typeface="Tw Cen MT" panose="020B0602020104020603" pitchFamily="34" charset="0"/>
              </a:rPr>
              <a:t>Expansión de la Educación Inicial</a:t>
            </a:r>
          </a:p>
        </p:txBody>
      </p:sp>
      <p:pic>
        <p:nvPicPr>
          <p:cNvPr id="5" name="Imagen 4"/>
          <p:cNvPicPr>
            <a:picLocks noChangeAspect="1"/>
          </p:cNvPicPr>
          <p:nvPr/>
        </p:nvPicPr>
        <p:blipFill>
          <a:blip r:embed="rId4"/>
          <a:stretch>
            <a:fillRect/>
          </a:stretch>
        </p:blipFill>
        <p:spPr>
          <a:xfrm>
            <a:off x="2590799" y="4159523"/>
            <a:ext cx="1903322" cy="826854"/>
          </a:xfrm>
          <a:prstGeom prst="rect">
            <a:avLst/>
          </a:prstGeom>
        </p:spPr>
      </p:pic>
      <p:pic>
        <p:nvPicPr>
          <p:cNvPr id="10" name="Imagen 9"/>
          <p:cNvPicPr>
            <a:picLocks noChangeAspect="1"/>
          </p:cNvPicPr>
          <p:nvPr/>
        </p:nvPicPr>
        <p:blipFill>
          <a:blip r:embed="rId5"/>
          <a:stretch>
            <a:fillRect/>
          </a:stretch>
        </p:blipFill>
        <p:spPr>
          <a:xfrm>
            <a:off x="6827118" y="4109759"/>
            <a:ext cx="1201760" cy="783757"/>
          </a:xfrm>
          <a:prstGeom prst="rect">
            <a:avLst/>
          </a:prstGeom>
        </p:spPr>
      </p:pic>
      <p:pic>
        <p:nvPicPr>
          <p:cNvPr id="11" name="Imagen 10"/>
          <p:cNvPicPr>
            <a:picLocks noChangeAspect="1"/>
          </p:cNvPicPr>
          <p:nvPr/>
        </p:nvPicPr>
        <p:blipFill>
          <a:blip r:embed="rId6"/>
          <a:stretch>
            <a:fillRect/>
          </a:stretch>
        </p:blipFill>
        <p:spPr>
          <a:xfrm>
            <a:off x="2157838" y="5919687"/>
            <a:ext cx="6828112" cy="676715"/>
          </a:xfrm>
          <a:prstGeom prst="rect">
            <a:avLst/>
          </a:prstGeom>
        </p:spPr>
      </p:pic>
    </p:spTree>
    <p:extLst>
      <p:ext uri="{BB962C8B-B14F-4D97-AF65-F5344CB8AC3E}">
        <p14:creationId xmlns:p14="http://schemas.microsoft.com/office/powerpoint/2010/main" val="29659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51387" y="1027906"/>
            <a:ext cx="10515600" cy="1325563"/>
          </a:xfrm>
        </p:spPr>
        <p:txBody>
          <a:bodyPr/>
          <a:lstStyle/>
          <a:p>
            <a:r>
              <a:rPr lang="es-MX" b="1" dirty="0" smtClean="0">
                <a:solidFill>
                  <a:srgbClr val="7030A0"/>
                </a:solidFill>
              </a:rPr>
              <a:t>QUEJAS, DENUNCIAS </a:t>
            </a:r>
            <a:r>
              <a:rPr lang="es-MX" b="1" dirty="0">
                <a:solidFill>
                  <a:srgbClr val="7030A0"/>
                </a:solidFill>
              </a:rPr>
              <a:t>O SUGERENCIAS</a:t>
            </a:r>
            <a:br>
              <a:rPr lang="es-MX" b="1" dirty="0">
                <a:solidFill>
                  <a:srgbClr val="7030A0"/>
                </a:solidFill>
              </a:rPr>
            </a:br>
            <a:endParaRPr lang="es-MX" dirty="0">
              <a:solidFill>
                <a:srgbClr val="7030A0"/>
              </a:solidFill>
            </a:endParaRPr>
          </a:p>
        </p:txBody>
      </p:sp>
      <p:pic>
        <p:nvPicPr>
          <p:cNvPr id="5" name="Marcador de contenido 3"/>
          <p:cNvPicPr>
            <a:picLocks noGrp="1" noChangeAspect="1"/>
          </p:cNvPicPr>
          <p:nvPr>
            <p:ph idx="1"/>
          </p:nvPr>
        </p:nvPicPr>
        <p:blipFill rotWithShape="1">
          <a:blip r:embed="rId2"/>
          <a:srcRect t="9381" r="1963" b="7980"/>
          <a:stretch/>
        </p:blipFill>
        <p:spPr>
          <a:xfrm>
            <a:off x="128696" y="1690688"/>
            <a:ext cx="9181576" cy="4351338"/>
          </a:xfrm>
          <a:prstGeom prst="rect">
            <a:avLst/>
          </a:prstGeom>
        </p:spPr>
      </p:pic>
      <p:cxnSp>
        <p:nvCxnSpPr>
          <p:cNvPr id="7" name="Conector recto de flecha 6"/>
          <p:cNvCxnSpPr/>
          <p:nvPr/>
        </p:nvCxnSpPr>
        <p:spPr>
          <a:xfrm>
            <a:off x="3466214" y="1541721"/>
            <a:ext cx="3232298" cy="38808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179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027" y="2101901"/>
            <a:ext cx="6296562" cy="4756099"/>
          </a:xfrm>
          <a:prstGeom prst="rect">
            <a:avLst/>
          </a:prstGeom>
        </p:spPr>
      </p:pic>
      <p:sp>
        <p:nvSpPr>
          <p:cNvPr id="5" name="CuadroTexto 4"/>
          <p:cNvSpPr txBox="1"/>
          <p:nvPr/>
        </p:nvSpPr>
        <p:spPr>
          <a:xfrm>
            <a:off x="1619672" y="1401557"/>
            <a:ext cx="54930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smtClean="0">
                <a:ln>
                  <a:noFill/>
                </a:ln>
                <a:solidFill>
                  <a:srgbClr val="7030A0"/>
                </a:solidFill>
                <a:effectLst/>
                <a:uLnTx/>
                <a:uFillTx/>
              </a:rPr>
              <a:t>Participantes</a:t>
            </a:r>
          </a:p>
        </p:txBody>
      </p:sp>
    </p:spTree>
    <p:extLst>
      <p:ext uri="{BB962C8B-B14F-4D97-AF65-F5344CB8AC3E}">
        <p14:creationId xmlns:p14="http://schemas.microsoft.com/office/powerpoint/2010/main" val="10500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812333" y="2341234"/>
            <a:ext cx="7886700" cy="2971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Promover los mecanismos de atención ciudadana.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Brindar acompañamiento y orientación a las personas para presentar quejas y denuncias de manera efectiva.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Hacer del conocimiento de la coordinación de Vinculación con Organizaciones Sociales y Civiles de  la Secretaría de la Función Pública, las quejas y denuncias recibidas relacionadas con los programas federales y sus estatutos de seguimiento.</a:t>
            </a:r>
            <a:endParaRPr kumimoji="0" lang="es-MX"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ítulo 1"/>
          <p:cNvSpPr txBox="1">
            <a:spLocks/>
          </p:cNvSpPr>
          <p:nvPr/>
        </p:nvSpPr>
        <p:spPr>
          <a:xfrm>
            <a:off x="444500" y="1231900"/>
            <a:ext cx="8221446" cy="1037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rgbClr val="C00000"/>
                </a:solidFill>
                <a:effectLst/>
                <a:uLnTx/>
                <a:uFillTx/>
                <a:latin typeface="Calibri Light" panose="020F0302020204030204"/>
                <a:ea typeface="+mj-ea"/>
                <a:cs typeface="+mj-cs"/>
              </a:rPr>
              <a:t> Fortalecer la cultura de la denuncia ciudadana:</a:t>
            </a:r>
            <a:endParaRPr kumimoji="0" lang="es-MX" sz="28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pic>
        <p:nvPicPr>
          <p:cNvPr id="6" name="Picture 2" descr="Lineamientos para la Atención de Quejas y/o Denuncias | Comisión Nacional  contra las Adicciones | Gobierno | gob.m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588" y="4753151"/>
            <a:ext cx="3334631" cy="164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84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971600" y="1340768"/>
            <a:ext cx="7653536" cy="495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MX" b="1" dirty="0" smtClean="0">
                <a:solidFill>
                  <a:srgbClr val="C00000"/>
                </a:solidFill>
                <a:latin typeface="Calibri Light" panose="020F0302020204030204"/>
              </a:rPr>
              <a:t>Mecanismos de denuncias SFP y SEFIRC.</a:t>
            </a:r>
          </a:p>
          <a:p>
            <a:pPr marL="0" indent="0" algn="just">
              <a:buFont typeface="Arial" panose="020B0604020202020204" pitchFamily="34" charset="0"/>
              <a:buNone/>
              <a:defRPr/>
            </a:pPr>
            <a:endParaRPr lang="es-MX" b="1" dirty="0" smtClean="0">
              <a:solidFill>
                <a:sysClr val="windowText" lastClr="000000"/>
              </a:solidFill>
              <a:latin typeface="Calibri" panose="020F0502020204030204"/>
            </a:endParaRPr>
          </a:p>
          <a:p>
            <a:pPr marL="0" indent="0" algn="just">
              <a:buFont typeface="Arial" panose="020B0604020202020204" pitchFamily="34" charset="0"/>
              <a:buNone/>
              <a:defRPr/>
            </a:pPr>
            <a:endParaRPr lang="es-MX" b="1" dirty="0">
              <a:solidFill>
                <a:sysClr val="windowText" lastClr="000000"/>
              </a:solidFill>
              <a:latin typeface="Calibri" panose="020F0502020204030204"/>
            </a:endParaRPr>
          </a:p>
        </p:txBody>
      </p:sp>
      <p:sp>
        <p:nvSpPr>
          <p:cNvPr id="5" name="Rectángulo 4"/>
          <p:cNvSpPr/>
          <p:nvPr/>
        </p:nvSpPr>
        <p:spPr>
          <a:xfrm>
            <a:off x="395536" y="2276872"/>
            <a:ext cx="8648913" cy="3785652"/>
          </a:xfrm>
          <a:prstGeom prst="rect">
            <a:avLst/>
          </a:prstGeom>
        </p:spPr>
        <p:txBody>
          <a:bodyPr wrap="square">
            <a:spAutoFit/>
          </a:bodyPr>
          <a:lstStyle/>
          <a:p>
            <a:pPr marL="285750" indent="-285750" algn="just" defTabSz="914400">
              <a:buFont typeface="Arial" panose="020B0604020202020204" pitchFamily="34" charset="0"/>
              <a:buChar char="•"/>
              <a:defRPr/>
            </a:pPr>
            <a:r>
              <a:rPr lang="es-MX" sz="1600" b="1" kern="0" dirty="0" smtClean="0">
                <a:solidFill>
                  <a:srgbClr val="FF0000"/>
                </a:solidFill>
                <a:latin typeface="Calibri" panose="020F0502020204030204"/>
              </a:rPr>
              <a:t>Sistema Integral de Denuncias Ciudadanas (SIDEC)</a:t>
            </a:r>
          </a:p>
          <a:p>
            <a:pPr algn="just" defTabSz="914400">
              <a:defRPr/>
            </a:pPr>
            <a:r>
              <a:rPr lang="es-MX" sz="1600" kern="0" dirty="0" smtClean="0">
                <a:solidFill>
                  <a:prstClr val="black"/>
                </a:solidFill>
                <a:latin typeface="Calibri" panose="020F0502020204030204"/>
              </a:rPr>
              <a:t>El SIDEC es un mecanismo de la SFP creado para registrar, captar, administrar y atender las denuncias y peticiones ciudadanas, en el marco de la Ley General de Responsabilidades Administrativas de los Servidores Públicos y la Ley Federal Anticorrupción en Contrataciones Públicas, constituyendo el único medio de almacenamiento, custodia, consulta, reproducción, verificación, administración y transmisión de dicha información.</a:t>
            </a:r>
          </a:p>
          <a:p>
            <a:pPr algn="just" defTabSz="914400">
              <a:defRPr/>
            </a:pPr>
            <a:endParaRPr lang="es-MX" sz="1600" kern="0" dirty="0" smtClean="0">
              <a:solidFill>
                <a:prstClr val="black"/>
              </a:solidFill>
              <a:latin typeface="Calibri" panose="020F0502020204030204"/>
            </a:endParaRPr>
          </a:p>
          <a:p>
            <a:pPr marL="285750" indent="-285750" defTabSz="914400">
              <a:buFont typeface="Arial" panose="020B0604020202020204" pitchFamily="34" charset="0"/>
              <a:buChar char="•"/>
              <a:defRPr/>
            </a:pPr>
            <a:r>
              <a:rPr lang="es-MX" sz="1600" kern="0" dirty="0" smtClean="0">
                <a:solidFill>
                  <a:srgbClr val="FF0000"/>
                </a:solidFill>
                <a:latin typeface="Calibri" panose="020F0502020204030204"/>
              </a:rPr>
              <a:t> </a:t>
            </a:r>
            <a:r>
              <a:rPr lang="es-MX" sz="1600" b="1" kern="0" dirty="0" smtClean="0">
                <a:solidFill>
                  <a:srgbClr val="FF0000"/>
                </a:solidFill>
                <a:latin typeface="Calibri" panose="020F0502020204030204"/>
              </a:rPr>
              <a:t>SISTEMA DE DENUNCIAS Y SUGERENCIAS (SEFIRC)</a:t>
            </a:r>
          </a:p>
          <a:p>
            <a:pPr algn="just" defTabSz="914400">
              <a:defRPr/>
            </a:pPr>
            <a:r>
              <a:rPr lang="es-MX" sz="1600" kern="0" dirty="0" smtClean="0">
                <a:solidFill>
                  <a:prstClr val="black"/>
                </a:solidFill>
                <a:latin typeface="Calibri" panose="020F0502020204030204"/>
              </a:rPr>
              <a:t>El sistema de Denuncias y Sugerencias es un mecanismo implementado por el Gobierno del Estado a través de la Secretaría de Fiscalización y Rendición de Cuentas, para que la ciudadanía denuncie actos de corrupción, abuso de autoridad, o cualquier otro ilícito en que incurra algún servidor público o dependencia de los tres niveles de gobierno.</a:t>
            </a:r>
          </a:p>
          <a:p>
            <a:pPr algn="just" defTabSz="914400">
              <a:defRPr/>
            </a:pPr>
            <a:endParaRPr lang="es-MX" sz="1600" kern="0" dirty="0" smtClean="0">
              <a:solidFill>
                <a:prstClr val="black"/>
              </a:solidFill>
              <a:latin typeface="Calibri" panose="020F0502020204030204"/>
            </a:endParaRPr>
          </a:p>
          <a:p>
            <a:pPr algn="just" defTabSz="914400">
              <a:defRPr/>
            </a:pPr>
            <a:endParaRPr lang="es-MX" sz="1600" kern="0" dirty="0" smtClean="0">
              <a:solidFill>
                <a:prstClr val="black"/>
              </a:solidFill>
              <a:latin typeface="Calibri" panose="020F0502020204030204"/>
            </a:endParaRPr>
          </a:p>
          <a:p>
            <a:pPr algn="just" defTabSz="914400">
              <a:defRPr/>
            </a:pPr>
            <a:r>
              <a:rPr lang="es-MX" sz="1600" kern="0" dirty="0" smtClean="0">
                <a:solidFill>
                  <a:prstClr val="black"/>
                </a:solidFill>
                <a:latin typeface="Calibri" panose="020F0502020204030204"/>
              </a:rPr>
              <a:t> </a:t>
            </a:r>
            <a:endParaRPr lang="es-MX" kern="0" dirty="0" smtClean="0">
              <a:solidFill>
                <a:prstClr val="black"/>
              </a:solidFill>
              <a:latin typeface="Calibri" panose="020F0502020204030204"/>
            </a:endParaRPr>
          </a:p>
        </p:txBody>
      </p:sp>
    </p:spTree>
    <p:extLst>
      <p:ext uri="{BB962C8B-B14F-4D97-AF65-F5344CB8AC3E}">
        <p14:creationId xmlns:p14="http://schemas.microsoft.com/office/powerpoint/2010/main" val="2220257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91280" y="0"/>
            <a:ext cx="8229600" cy="3384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s-MX" b="1" dirty="0" smtClean="0">
              <a:solidFill>
                <a:srgbClr val="C00000"/>
              </a:solidFill>
              <a:latin typeface="Calibri Light" panose="020F0302020204030204"/>
            </a:endParaRPr>
          </a:p>
          <a:p>
            <a:pPr marL="0" indent="0" algn="just">
              <a:buFont typeface="Arial" panose="020B0604020202020204" pitchFamily="34" charset="0"/>
              <a:buNone/>
              <a:defRPr/>
            </a:pPr>
            <a:endParaRPr lang="es-MX" sz="2900" dirty="0" smtClean="0">
              <a:solidFill>
                <a:sysClr val="windowText" lastClr="000000"/>
              </a:solidFill>
              <a:latin typeface="Calibri" panose="020F0502020204030204"/>
            </a:endParaRPr>
          </a:p>
          <a:p>
            <a:pPr marL="0" indent="0" algn="just">
              <a:buFont typeface="Arial" panose="020B0604020202020204" pitchFamily="34" charset="0"/>
              <a:buNone/>
              <a:defRPr/>
            </a:pPr>
            <a:endParaRPr lang="es-MX" sz="2900" dirty="0" smtClean="0">
              <a:solidFill>
                <a:sysClr val="windowText" lastClr="000000"/>
              </a:solidFill>
              <a:latin typeface="Calibri" panose="020F0502020204030204"/>
            </a:endParaRPr>
          </a:p>
          <a:p>
            <a:pPr marL="0" indent="0" algn="just">
              <a:buFont typeface="Arial" panose="020B0604020202020204" pitchFamily="34" charset="0"/>
              <a:buNone/>
              <a:defRPr/>
            </a:pPr>
            <a:r>
              <a:rPr lang="es-MX" b="1" dirty="0" smtClean="0">
                <a:solidFill>
                  <a:srgbClr val="C00000"/>
                </a:solidFill>
                <a:latin typeface="Calibri Light" panose="020F0302020204030204"/>
              </a:rPr>
              <a:t>VÍA CORRESPONDENCIA:</a:t>
            </a:r>
          </a:p>
          <a:p>
            <a:pPr marL="0" indent="0" algn="just">
              <a:buFont typeface="Arial" panose="020B0604020202020204" pitchFamily="34" charset="0"/>
              <a:buNone/>
              <a:defRPr/>
            </a:pPr>
            <a:r>
              <a:rPr lang="es-MX" sz="2400" dirty="0" smtClean="0">
                <a:solidFill>
                  <a:sysClr val="windowText" lastClr="000000"/>
                </a:solidFill>
                <a:latin typeface="Calibri" panose="020F0502020204030204"/>
              </a:rPr>
              <a:t> </a:t>
            </a:r>
            <a:endParaRPr lang="es-MX" sz="2400" dirty="0">
              <a:solidFill>
                <a:sysClr val="windowText" lastClr="000000"/>
              </a:solidFill>
              <a:latin typeface="Calibri" panose="020F0502020204030204"/>
            </a:endParaRPr>
          </a:p>
        </p:txBody>
      </p:sp>
      <p:sp>
        <p:nvSpPr>
          <p:cNvPr id="2" name="Rectángulo 1"/>
          <p:cNvSpPr/>
          <p:nvPr/>
        </p:nvSpPr>
        <p:spPr>
          <a:xfrm>
            <a:off x="1832043" y="2780676"/>
            <a:ext cx="6096000" cy="2308324"/>
          </a:xfrm>
          <a:prstGeom prst="rect">
            <a:avLst/>
          </a:prstGeom>
        </p:spPr>
        <p:txBody>
          <a:bodyPr>
            <a:spAutoFit/>
          </a:bodyPr>
          <a:lstStyle/>
          <a:p>
            <a:pPr marL="285750" indent="-285750" algn="ctr" defTabSz="914400">
              <a:buFont typeface="Arial" panose="020B0604020202020204" pitchFamily="34" charset="0"/>
              <a:buChar char="•"/>
              <a:defRPr/>
            </a:pPr>
            <a:r>
              <a:rPr lang="es-ES" kern="0" dirty="0">
                <a:solidFill>
                  <a:prstClr val="black"/>
                </a:solidFill>
                <a:latin typeface="Interstate-LightCompressed" pitchFamily="2" charset="0"/>
              </a:rPr>
              <a:t>Secretaría de Fiscalización y Rendición de Cuentas</a:t>
            </a:r>
          </a:p>
          <a:p>
            <a:pPr algn="ctr" defTabSz="914400">
              <a:defRPr/>
            </a:pPr>
            <a:r>
              <a:rPr lang="es-ES" kern="0" dirty="0">
                <a:solidFill>
                  <a:prstClr val="black"/>
                </a:solidFill>
                <a:latin typeface="Interstate-LightCompressed" pitchFamily="2" charset="0"/>
              </a:rPr>
              <a:t>Periférico Luis Echeverría y Eje2, Centro Metropolitano</a:t>
            </a:r>
          </a:p>
          <a:p>
            <a:pPr algn="ctr" defTabSz="914400">
              <a:defRPr/>
            </a:pPr>
            <a:r>
              <a:rPr lang="es-ES" kern="0" dirty="0">
                <a:solidFill>
                  <a:prstClr val="black"/>
                </a:solidFill>
                <a:latin typeface="Interstate-LightCompressed" pitchFamily="2" charset="0"/>
              </a:rPr>
              <a:t>C.P. 25020</a:t>
            </a:r>
          </a:p>
          <a:p>
            <a:pPr algn="ctr" defTabSz="914400">
              <a:defRPr/>
            </a:pPr>
            <a:r>
              <a:rPr lang="es-ES" kern="0" dirty="0">
                <a:solidFill>
                  <a:prstClr val="black"/>
                </a:solidFill>
                <a:latin typeface="Interstate-LightCompressed" pitchFamily="2" charset="0"/>
              </a:rPr>
              <a:t>Saltillo, Coahuila</a:t>
            </a:r>
          </a:p>
          <a:p>
            <a:pPr algn="ctr" defTabSz="914400">
              <a:defRPr/>
            </a:pPr>
            <a:r>
              <a:rPr lang="es-ES" kern="0" dirty="0">
                <a:solidFill>
                  <a:prstClr val="black"/>
                </a:solidFill>
                <a:latin typeface="Interstate-LightCompressed" pitchFamily="2" charset="0"/>
              </a:rPr>
              <a:t>Teléfono (844) 986-98-00 Ext.5834 y 5835</a:t>
            </a:r>
          </a:p>
          <a:p>
            <a:pPr algn="ctr" defTabSz="914400">
              <a:defRPr/>
            </a:pPr>
            <a:r>
              <a:rPr lang="es-ES" kern="0" dirty="0">
                <a:solidFill>
                  <a:prstClr val="black"/>
                </a:solidFill>
                <a:latin typeface="Interstate-LightCompressed" pitchFamily="2" charset="0"/>
              </a:rPr>
              <a:t>01-800-718-40-90</a:t>
            </a:r>
          </a:p>
          <a:p>
            <a:pPr algn="ctr" defTabSz="914400">
              <a:defRPr/>
            </a:pPr>
            <a:r>
              <a:rPr lang="es-ES" kern="0" dirty="0">
                <a:solidFill>
                  <a:prstClr val="black"/>
                </a:solidFill>
                <a:latin typeface="Interstate-LightCompressed" pitchFamily="2" charset="0"/>
                <a:hlinkClick r:id="rId2"/>
              </a:rPr>
              <a:t>www.sefircoahuila.Gob.mx</a:t>
            </a:r>
            <a:endParaRPr lang="es-ES" kern="0" dirty="0">
              <a:solidFill>
                <a:prstClr val="black"/>
              </a:solidFill>
              <a:latin typeface="Interstate-LightCompressed" pitchFamily="2" charset="0"/>
            </a:endParaRPr>
          </a:p>
          <a:p>
            <a:pPr algn="ctr" defTabSz="914400">
              <a:defRPr/>
            </a:pPr>
            <a:r>
              <a:rPr lang="es-ES" kern="0" dirty="0">
                <a:solidFill>
                  <a:prstClr val="black"/>
                </a:solidFill>
                <a:latin typeface="Interstate-LightCompressed" pitchFamily="2" charset="0"/>
                <a:hlinkClick r:id="rId3"/>
              </a:rPr>
              <a:t>contraloríasefir@Gmail.com</a:t>
            </a:r>
            <a:endParaRPr lang="es-ES" kern="0" dirty="0">
              <a:solidFill>
                <a:prstClr val="black"/>
              </a:solidFill>
              <a:latin typeface="Interstate-LightCompressed" pitchFamily="2" charset="0"/>
            </a:endParaRPr>
          </a:p>
        </p:txBody>
      </p:sp>
    </p:spTree>
    <p:extLst>
      <p:ext uri="{BB962C8B-B14F-4D97-AF65-F5344CB8AC3E}">
        <p14:creationId xmlns:p14="http://schemas.microsoft.com/office/powerpoint/2010/main" val="3233813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1247430" y="1496090"/>
            <a:ext cx="8229600" cy="4096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MX" b="1" dirty="0" smtClean="0">
                <a:solidFill>
                  <a:sysClr val="windowText" lastClr="000000"/>
                </a:solidFill>
                <a:latin typeface="Calibri" panose="020F0502020204030204" pitchFamily="34" charset="0"/>
              </a:rPr>
              <a:t>La </a:t>
            </a:r>
            <a:r>
              <a:rPr lang="es-MX" b="1" dirty="0" smtClean="0">
                <a:solidFill>
                  <a:srgbClr val="C00000"/>
                </a:solidFill>
                <a:latin typeface="Calibri" panose="020F0502020204030204" pitchFamily="34" charset="0"/>
              </a:rPr>
              <a:t>Corrupción</a:t>
            </a:r>
            <a:r>
              <a:rPr lang="es-MX" b="1" dirty="0" smtClean="0">
                <a:solidFill>
                  <a:sysClr val="windowText" lastClr="000000"/>
                </a:solidFill>
                <a:latin typeface="Calibri" panose="020F0502020204030204" pitchFamily="34" charset="0"/>
              </a:rPr>
              <a:t> es un tema de dominación social en el que predomina: </a:t>
            </a:r>
          </a:p>
          <a:p>
            <a:pPr marL="0" indent="0" algn="just">
              <a:buFont typeface="Arial" panose="020B0604020202020204" pitchFamily="34" charset="0"/>
              <a:buNone/>
              <a:defRPr/>
            </a:pPr>
            <a:endParaRPr lang="es-MX" dirty="0" smtClean="0">
              <a:solidFill>
                <a:sysClr val="windowText" lastClr="000000"/>
              </a:solidFill>
              <a:latin typeface="Calibri" panose="020F0502020204030204" pitchFamily="34" charset="0"/>
            </a:endParaRPr>
          </a:p>
          <a:p>
            <a:pPr algn="just">
              <a:defRPr/>
            </a:pPr>
            <a:r>
              <a:rPr lang="es-MX" dirty="0" smtClean="0">
                <a:solidFill>
                  <a:sysClr val="windowText" lastClr="000000"/>
                </a:solidFill>
                <a:latin typeface="Calibri" panose="020F0502020204030204" pitchFamily="34" charset="0"/>
              </a:rPr>
              <a:t> El Abuso del poder</a:t>
            </a:r>
          </a:p>
          <a:p>
            <a:pPr algn="just">
              <a:defRPr/>
            </a:pPr>
            <a:r>
              <a:rPr lang="es-MX" dirty="0" smtClean="0">
                <a:solidFill>
                  <a:sysClr val="windowText" lastClr="000000"/>
                </a:solidFill>
                <a:latin typeface="Calibri" panose="020F0502020204030204" pitchFamily="34" charset="0"/>
              </a:rPr>
              <a:t> La Impunidad</a:t>
            </a:r>
          </a:p>
          <a:p>
            <a:pPr algn="just">
              <a:defRPr/>
            </a:pPr>
            <a:r>
              <a:rPr lang="es-MX" dirty="0" smtClean="0">
                <a:solidFill>
                  <a:sysClr val="windowText" lastClr="000000"/>
                </a:solidFill>
                <a:latin typeface="Calibri" panose="020F0502020204030204" pitchFamily="34" charset="0"/>
              </a:rPr>
              <a:t> La apropiación indebida de los recursos de la  ciudadanía.</a:t>
            </a:r>
            <a:endParaRPr lang="es-MX" dirty="0">
              <a:solidFill>
                <a:sysClr val="windowText" lastClr="000000"/>
              </a:solidFill>
              <a:latin typeface="Calibri" panose="020F0502020204030204" pitchFamily="34" charset="0"/>
            </a:endParaRPr>
          </a:p>
        </p:txBody>
      </p:sp>
    </p:spTree>
    <p:extLst>
      <p:ext uri="{BB962C8B-B14F-4D97-AF65-F5344CB8AC3E}">
        <p14:creationId xmlns:p14="http://schemas.microsoft.com/office/powerpoint/2010/main" val="127341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15"/>
          <p:cNvSpPr txBox="1">
            <a:spLocks noChangeArrowheads="1"/>
          </p:cNvSpPr>
          <p:nvPr/>
        </p:nvSpPr>
        <p:spPr bwMode="auto">
          <a:xfrm>
            <a:off x="-233464" y="2722044"/>
            <a:ext cx="10227610" cy="2893098"/>
          </a:xfrm>
          <a:prstGeom prst="rect">
            <a:avLst/>
          </a:prstGeom>
          <a:noFill/>
          <a:ln w="9525">
            <a:noFill/>
            <a:miter lim="800000"/>
            <a:headEnd/>
            <a:tailEnd/>
          </a:ln>
          <a:effectLst>
            <a:outerShdw dist="35921" dir="2700000" algn="ctr" rotWithShape="0">
              <a:sysClr val="window" lastClr="FFFFFF"/>
            </a:outerShdw>
          </a:effectLst>
        </p:spPr>
        <p:txBody>
          <a:bodyPr wrap="square" lIns="91437" tIns="45719" rIns="91437" bIns="45719">
            <a:spAutoFit/>
          </a:bodyPr>
          <a:lstStyle/>
          <a:p>
            <a:pPr algn="ctr" defTabSz="914400">
              <a:defRPr/>
            </a:pPr>
            <a:endParaRPr lang="es-ES" sz="1400" kern="0" dirty="0" smtClean="0">
              <a:solidFill>
                <a:prstClr val="black"/>
              </a:solidFill>
              <a:latin typeface="Interstate-LightCompressed" pitchFamily="2" charset="0"/>
            </a:endParaRPr>
          </a:p>
          <a:p>
            <a:pPr marL="285750" indent="-285750" algn="ctr" defTabSz="914400">
              <a:buFont typeface="Arial" panose="020B0604020202020204" pitchFamily="34" charset="0"/>
              <a:buChar char="•"/>
              <a:defRPr/>
            </a:pPr>
            <a:r>
              <a:rPr lang="es-ES" sz="1400" kern="0" dirty="0" smtClean="0">
                <a:solidFill>
                  <a:prstClr val="black"/>
                </a:solidFill>
                <a:latin typeface="Interstate-LightCompressed" pitchFamily="2" charset="0"/>
              </a:rPr>
              <a:t>Órgano Interno de Control Secretaría de Educación</a:t>
            </a:r>
          </a:p>
          <a:p>
            <a:pPr algn="ctr" defTabSz="914400">
              <a:defRPr/>
            </a:pPr>
            <a:r>
              <a:rPr lang="es-ES" sz="1400" kern="0" dirty="0" smtClean="0">
                <a:solidFill>
                  <a:prstClr val="black"/>
                </a:solidFill>
                <a:latin typeface="Interstate-LightCompressed" pitchFamily="2" charset="0"/>
              </a:rPr>
              <a:t>Teléfono (844) 411-88-00 </a:t>
            </a:r>
            <a:r>
              <a:rPr lang="es-ES" sz="1400" kern="0" dirty="0">
                <a:solidFill>
                  <a:prstClr val="black"/>
                </a:solidFill>
                <a:latin typeface="Interstate-LightCompressed" pitchFamily="2" charset="0"/>
              </a:rPr>
              <a:t>E</a:t>
            </a:r>
            <a:r>
              <a:rPr lang="es-ES" sz="1400" kern="0" dirty="0" smtClean="0">
                <a:solidFill>
                  <a:prstClr val="black"/>
                </a:solidFill>
                <a:latin typeface="Interstate-LightCompressed" pitchFamily="2" charset="0"/>
              </a:rPr>
              <a:t>xt. 3467</a:t>
            </a:r>
          </a:p>
          <a:p>
            <a:pPr algn="ctr" defTabSz="914400">
              <a:defRPr/>
            </a:pPr>
            <a:endParaRPr lang="es-ES" sz="1400" kern="0" dirty="0" smtClean="0">
              <a:solidFill>
                <a:prstClr val="black"/>
              </a:solidFill>
              <a:latin typeface="Interstate-LightCompressed" pitchFamily="2" charset="0"/>
            </a:endParaRPr>
          </a:p>
          <a:p>
            <a:pPr marL="285750" indent="-285750" algn="ctr" defTabSz="914400">
              <a:buFont typeface="Arial" panose="020B0604020202020204" pitchFamily="34" charset="0"/>
              <a:buChar char="•"/>
              <a:defRPr/>
            </a:pPr>
            <a:r>
              <a:rPr lang="es-ES" sz="1400" kern="0" dirty="0" smtClean="0">
                <a:solidFill>
                  <a:prstClr val="black"/>
                </a:solidFill>
                <a:latin typeface="Interstate-LightCompressed" pitchFamily="2" charset="0"/>
              </a:rPr>
              <a:t>Contraloría Social</a:t>
            </a:r>
          </a:p>
          <a:p>
            <a:pPr algn="ctr" defTabSz="914400">
              <a:defRPr/>
            </a:pPr>
            <a:r>
              <a:rPr lang="es-ES" sz="1400" kern="0" dirty="0" smtClean="0">
                <a:solidFill>
                  <a:prstClr val="black"/>
                </a:solidFill>
                <a:latin typeface="Interstate-LightCompressed" pitchFamily="2" charset="0"/>
              </a:rPr>
              <a:t>Av. Magisterio y Prolongación Francisco Coss s/n Zona Centro</a:t>
            </a:r>
          </a:p>
          <a:p>
            <a:pPr algn="ctr" defTabSz="914400">
              <a:defRPr/>
            </a:pPr>
            <a:r>
              <a:rPr lang="es-ES" sz="1400" kern="0" dirty="0" smtClean="0">
                <a:solidFill>
                  <a:prstClr val="black"/>
                </a:solidFill>
                <a:latin typeface="Interstate-LightCompressed" pitchFamily="2" charset="0"/>
              </a:rPr>
              <a:t>Código postal 25000 Saltillo, Coahuila</a:t>
            </a:r>
          </a:p>
          <a:p>
            <a:pPr algn="ctr" defTabSz="914400">
              <a:defRPr/>
            </a:pPr>
            <a:r>
              <a:rPr lang="es-ES" sz="1400" kern="0" dirty="0" smtClean="0">
                <a:solidFill>
                  <a:prstClr val="black"/>
                </a:solidFill>
                <a:latin typeface="Interstate-LightCompressed" pitchFamily="2" charset="0"/>
              </a:rPr>
              <a:t>Teléfono (844) 411-88-00 ext. 3510</a:t>
            </a:r>
          </a:p>
          <a:p>
            <a:pPr algn="ctr" defTabSz="914400">
              <a:defRPr/>
            </a:pPr>
            <a:r>
              <a:rPr lang="es-ES" sz="1400" kern="0" dirty="0" smtClean="0">
                <a:solidFill>
                  <a:prstClr val="black"/>
                </a:solidFill>
                <a:latin typeface="Interstate-LightCompressed" pitchFamily="2" charset="0"/>
              </a:rPr>
              <a:t>Correo electrónico:</a:t>
            </a:r>
          </a:p>
          <a:p>
            <a:pPr algn="ctr" defTabSz="914400">
              <a:defRPr/>
            </a:pPr>
            <a:r>
              <a:rPr lang="es-ES" sz="1400" kern="0" dirty="0" smtClean="0">
                <a:solidFill>
                  <a:prstClr val="black"/>
                </a:solidFill>
                <a:latin typeface="Interstate-LightCompressed" pitchFamily="2" charset="0"/>
                <a:hlinkClick r:id="rId2"/>
              </a:rPr>
              <a:t>contraloría-social@seducoahuila.Gob.mx</a:t>
            </a:r>
            <a:endParaRPr lang="es-ES" sz="1400" kern="0" dirty="0" smtClean="0">
              <a:solidFill>
                <a:prstClr val="black"/>
              </a:solidFill>
              <a:latin typeface="Interstate-LightCompressed" pitchFamily="2" charset="0"/>
            </a:endParaRPr>
          </a:p>
          <a:p>
            <a:pPr algn="ctr" defTabSz="914400">
              <a:defRPr/>
            </a:pPr>
            <a:r>
              <a:rPr lang="es-ES" sz="1400" kern="0" dirty="0" smtClean="0">
                <a:solidFill>
                  <a:prstClr val="black"/>
                </a:solidFill>
                <a:latin typeface="Interstate-LightCompressed" pitchFamily="2" charset="0"/>
              </a:rPr>
              <a:t>Twitter: </a:t>
            </a:r>
            <a:r>
              <a:rPr lang="es-ES" sz="1400" kern="0" dirty="0" smtClean="0">
                <a:latin typeface="Interstate-LightCompressed" pitchFamily="2" charset="0"/>
              </a:rPr>
              <a:t>CICE_COAHUILA</a:t>
            </a:r>
          </a:p>
          <a:p>
            <a:pPr algn="ctr" defTabSz="914400">
              <a:defRPr/>
            </a:pPr>
            <a:r>
              <a:rPr lang="es-ES" sz="1400" kern="0" dirty="0" smtClean="0">
                <a:latin typeface="Interstate-LightCompressed" pitchFamily="2" charset="0"/>
              </a:rPr>
              <a:t>Facebook: Coordinación de Innovación SEDU Coahuila </a:t>
            </a:r>
          </a:p>
          <a:p>
            <a:pPr algn="ctr" defTabSz="914400">
              <a:defRPr/>
            </a:pPr>
            <a:endParaRPr lang="es-ES" sz="1400" kern="0" dirty="0" smtClean="0">
              <a:solidFill>
                <a:prstClr val="black"/>
              </a:solidFill>
              <a:latin typeface="Interstate-LightCompressed" pitchFamily="2" charset="0"/>
            </a:endParaRPr>
          </a:p>
        </p:txBody>
      </p:sp>
      <p:sp>
        <p:nvSpPr>
          <p:cNvPr id="6" name="Text Box 4114"/>
          <p:cNvSpPr txBox="1">
            <a:spLocks noChangeArrowheads="1"/>
          </p:cNvSpPr>
          <p:nvPr/>
        </p:nvSpPr>
        <p:spPr bwMode="auto">
          <a:xfrm>
            <a:off x="837888" y="1641441"/>
            <a:ext cx="7627860" cy="646329"/>
          </a:xfrm>
          <a:prstGeom prst="rect">
            <a:avLst/>
          </a:prstGeom>
          <a:solidFill>
            <a:sysClr val="window" lastClr="FFFFFF"/>
          </a:solidFill>
          <a:ln w="9525">
            <a:noFill/>
            <a:miter lim="800000"/>
            <a:headEnd/>
            <a:tailEnd/>
          </a:ln>
          <a:effectLst>
            <a:outerShdw dist="35921" dir="2700000" algn="ctr" rotWithShape="0">
              <a:sysClr val="window" lastClr="FFFFFF"/>
            </a:outerShdw>
          </a:effectLst>
        </p:spPr>
        <p:txBody>
          <a:bodyPr wrap="square" lIns="91437" tIns="45719" rIns="91437" bIns="45719">
            <a:spAutoFit/>
          </a:bodyPr>
          <a:lstStyle/>
          <a:p>
            <a:pPr algn="ctr" defTabSz="914400">
              <a:defRPr/>
            </a:pPr>
            <a:r>
              <a:rPr lang="es-ES" sz="3600" kern="0" dirty="0" smtClean="0">
                <a:solidFill>
                  <a:srgbClr val="7030A0"/>
                </a:solidFill>
                <a:latin typeface="Interstate-LightCompressed" pitchFamily="2" charset="0"/>
              </a:rPr>
              <a:t>Contactos:</a:t>
            </a:r>
          </a:p>
        </p:txBody>
      </p:sp>
    </p:spTree>
    <p:extLst>
      <p:ext uri="{BB962C8B-B14F-4D97-AF65-F5344CB8AC3E}">
        <p14:creationId xmlns:p14="http://schemas.microsoft.com/office/powerpoint/2010/main" val="831096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74575" y="1740617"/>
            <a:ext cx="7657240" cy="259102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887" y="5095474"/>
            <a:ext cx="1162414" cy="1075442"/>
          </a:xfrm>
          <a:prstGeom prst="rect">
            <a:avLst/>
          </a:prstGeom>
        </p:spPr>
      </p:pic>
    </p:spTree>
    <p:extLst>
      <p:ext uri="{BB962C8B-B14F-4D97-AF65-F5344CB8AC3E}">
        <p14:creationId xmlns:p14="http://schemas.microsoft.com/office/powerpoint/2010/main" val="206246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94430" y="1530438"/>
            <a:ext cx="3290388" cy="523220"/>
          </a:xfrm>
          <a:prstGeom prst="rect">
            <a:avLst/>
          </a:prstGeom>
        </p:spPr>
        <p:txBody>
          <a:bodyPr wrap="none">
            <a:spAutoFit/>
          </a:bodyPr>
          <a:lstStyle/>
          <a:p>
            <a:pPr lvl="0" defTabSz="914400"/>
            <a:r>
              <a:rPr lang="es-ES" sz="2800" b="1" dirty="0">
                <a:solidFill>
                  <a:srgbClr val="7030A0"/>
                </a:solidFill>
                <a:latin typeface="Calibri Light" panose="020F0302020204030204"/>
              </a:rPr>
              <a:t>Promoción y </a:t>
            </a:r>
            <a:r>
              <a:rPr lang="es-ES" sz="2800" b="1" dirty="0" smtClean="0">
                <a:solidFill>
                  <a:srgbClr val="7030A0"/>
                </a:solidFill>
                <a:latin typeface="Calibri Light" panose="020F0302020204030204"/>
              </a:rPr>
              <a:t>Difusión:</a:t>
            </a:r>
            <a:endParaRPr lang="es-ES" sz="2800" b="1" dirty="0">
              <a:solidFill>
                <a:srgbClr val="7030A0"/>
              </a:solidFill>
              <a:latin typeface="Calibri Light" panose="020F0302020204030204"/>
            </a:endParaRPr>
          </a:p>
        </p:txBody>
      </p:sp>
      <p:sp>
        <p:nvSpPr>
          <p:cNvPr id="7" name="Rectángulo 6"/>
          <p:cNvSpPr/>
          <p:nvPr/>
        </p:nvSpPr>
        <p:spPr>
          <a:xfrm>
            <a:off x="476250" y="2306181"/>
            <a:ext cx="9248775" cy="3293209"/>
          </a:xfrm>
          <a:prstGeom prst="rect">
            <a:avLst/>
          </a:prstGeom>
        </p:spPr>
        <p:txBody>
          <a:bodyPr wrap="square">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srgbClr val="003300"/>
                </a:solidFill>
                <a:effectLst/>
                <a:uLnTx/>
                <a:uFillTx/>
              </a:rPr>
              <a:t>Con fundamento en los Lineamientos para la Promoción y Operación de la Contraloría Social en los Programas Federales de Desarrollo Social; en la Estrategia  Marco de Contraloría Social en apego a lo establecido en el artículo 132 de la ley General de Educación; y, en concordancia con las Reglas y Lineamientos de Operación y normatividad vigente de Los Programas, se establece que la </a:t>
            </a:r>
            <a:r>
              <a:rPr kumimoji="0" lang="es-ES" sz="2000" b="1" i="0" u="none" strike="noStrike" kern="0" cap="none" spc="0" normalizeH="0" baseline="0" noProof="0" dirty="0" smtClean="0">
                <a:ln>
                  <a:noFill/>
                </a:ln>
                <a:solidFill>
                  <a:srgbClr val="003300"/>
                </a:solidFill>
                <a:effectLst/>
                <a:uLnTx/>
                <a:uFillTx/>
              </a:rPr>
              <a:t>Guía Operativa </a:t>
            </a:r>
            <a:r>
              <a:rPr kumimoji="0" lang="es-ES" sz="2000" b="1" i="1" u="none" strike="noStrike" kern="0" cap="none" spc="0" normalizeH="0" baseline="0" noProof="0" dirty="0" smtClean="0">
                <a:ln>
                  <a:noFill/>
                </a:ln>
                <a:solidFill>
                  <a:srgbClr val="003300"/>
                </a:solidFill>
                <a:effectLst/>
                <a:uLnTx/>
                <a:uFillTx/>
              </a:rPr>
              <a:t>de Participación y Contraloría Social, es el documento que señala los procedimientos para promover, operar y dar seguimiento a la Contraloría Social en Los Programas. </a:t>
            </a:r>
            <a:endParaRPr kumimoji="0" lang="es-ES" sz="2000" b="1" i="1" u="none" strike="noStrike" kern="0" cap="none" spc="0" normalizeH="0" baseline="0" noProof="0" dirty="0">
              <a:ln>
                <a:noFill/>
              </a:ln>
              <a:solidFill>
                <a:srgbClr val="003300"/>
              </a:solidFill>
              <a:effectLst/>
              <a:uLnTx/>
              <a:uFillTx/>
            </a:endParaRPr>
          </a:p>
        </p:txBody>
      </p:sp>
    </p:spTree>
    <p:extLst>
      <p:ext uri="{BB962C8B-B14F-4D97-AF65-F5344CB8AC3E}">
        <p14:creationId xmlns:p14="http://schemas.microsoft.com/office/powerpoint/2010/main" val="1672238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657225" y="2035175"/>
            <a:ext cx="8724900" cy="4127500"/>
          </a:xfrm>
        </p:spPr>
        <p:txBody>
          <a:bodyPr/>
          <a:lstStyle/>
          <a:p>
            <a:pPr marL="0" lvl="0" indent="0" algn="just">
              <a:lnSpc>
                <a:spcPct val="130000"/>
              </a:lnSpc>
              <a:spcBef>
                <a:spcPts val="0"/>
              </a:spcBef>
              <a:buNone/>
            </a:pPr>
            <a:r>
              <a:rPr lang="es-ES" sz="2000" dirty="0" smtClean="0">
                <a:solidFill>
                  <a:srgbClr val="003300"/>
                </a:solidFill>
              </a:rPr>
              <a:t>Establecer los procedimientos para que la Autoridad Educativa Local (AEL), por conducto del Enlace Estatal de Contraloría Social, las/los Coordinadoras/es y Responsables Locales o Estatales de Los Programas de cada entidad federativa, promuevan, operen y den seguimiento a las actividades de contraloría social en las escuelas públicas de educación básica que reciben apoyos de los Programas, de conformidad con lo establecido en el Convenio Marco para la Operación de Programas Federales entre la Secretaría de Educación Pública (SEP) y la Entidad Federativa, las Reglas y Lineamientos de Operación y demás normatividad vigente para la operación de Los Programas.</a:t>
            </a:r>
          </a:p>
          <a:p>
            <a:endParaRPr lang="es-MX" dirty="0"/>
          </a:p>
        </p:txBody>
      </p:sp>
      <p:sp>
        <p:nvSpPr>
          <p:cNvPr id="5" name="Rectángulo 4"/>
          <p:cNvSpPr/>
          <p:nvPr/>
        </p:nvSpPr>
        <p:spPr>
          <a:xfrm>
            <a:off x="657225" y="1197288"/>
            <a:ext cx="1826025" cy="523220"/>
          </a:xfrm>
          <a:prstGeom prst="rect">
            <a:avLst/>
          </a:prstGeom>
        </p:spPr>
        <p:txBody>
          <a:bodyPr wrap="square">
            <a:spAutoFit/>
          </a:bodyPr>
          <a:lstStyle/>
          <a:p>
            <a:r>
              <a:rPr lang="es-ES" sz="2800" b="1" dirty="0" smtClean="0">
                <a:solidFill>
                  <a:srgbClr val="7030A0"/>
                </a:solidFill>
                <a:latin typeface="Calibri Light" panose="020F0302020204030204"/>
              </a:rPr>
              <a:t>Objetivo:</a:t>
            </a:r>
            <a:endParaRPr lang="es-ES" sz="2800" dirty="0">
              <a:solidFill>
                <a:srgbClr val="7030A0"/>
              </a:solidFill>
            </a:endParaRPr>
          </a:p>
        </p:txBody>
      </p:sp>
    </p:spTree>
    <p:extLst>
      <p:ext uri="{BB962C8B-B14F-4D97-AF65-F5344CB8AC3E}">
        <p14:creationId xmlns:p14="http://schemas.microsoft.com/office/powerpoint/2010/main" val="200939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9903" y="1323767"/>
            <a:ext cx="2270173" cy="523220"/>
          </a:xfrm>
          <a:prstGeom prst="rect">
            <a:avLst/>
          </a:prstGeom>
          <a:ln>
            <a:solidFill>
              <a:srgbClr val="7030A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smtClean="0">
                <a:ln>
                  <a:noFill/>
                </a:ln>
                <a:solidFill>
                  <a:srgbClr val="C00000"/>
                </a:solidFill>
                <a:effectLst/>
                <a:uLnTx/>
                <a:uFillTx/>
                <a:ea typeface="+mj-ea"/>
                <a:cs typeface="+mj-cs"/>
              </a:rPr>
              <a:t> </a:t>
            </a:r>
            <a:r>
              <a:rPr kumimoji="0" lang="es-MX" sz="2800" b="1" i="0" u="none" strike="noStrike" kern="0" cap="none" spc="0" normalizeH="0" baseline="0" noProof="0" dirty="0" smtClean="0">
                <a:ln>
                  <a:noFill/>
                </a:ln>
                <a:solidFill>
                  <a:srgbClr val="7030A0"/>
                </a:solidFill>
                <a:effectLst/>
                <a:uLnTx/>
                <a:uFillTx/>
                <a:latin typeface="Calibri Light" panose="020F0302020204030204"/>
                <a:ea typeface="+mj-ea"/>
                <a:cs typeface="+mj-cs"/>
              </a:rPr>
              <a:t>Coordinación:</a:t>
            </a:r>
            <a:endParaRPr kumimoji="0" lang="es-MX" sz="1800" b="0" i="0" u="none" strike="noStrike" kern="0" cap="none" spc="0" normalizeH="0" baseline="0" noProof="0" dirty="0" smtClean="0">
              <a:ln>
                <a:noFill/>
              </a:ln>
              <a:solidFill>
                <a:srgbClr val="7030A0"/>
              </a:solidFill>
              <a:effectLst/>
              <a:uLnTx/>
              <a:uFillTx/>
            </a:endParaRPr>
          </a:p>
        </p:txBody>
      </p:sp>
      <p:sp>
        <p:nvSpPr>
          <p:cNvPr id="5" name="Rectángulo 4"/>
          <p:cNvSpPr/>
          <p:nvPr/>
        </p:nvSpPr>
        <p:spPr>
          <a:xfrm>
            <a:off x="469903" y="1871051"/>
            <a:ext cx="9227549" cy="1477328"/>
          </a:xfrm>
          <a:prstGeom prst="rect">
            <a:avLst/>
          </a:prstGeom>
        </p:spPr>
        <p:txBody>
          <a:bodyPr wrap="square">
            <a:spAutoFit/>
          </a:bodyPr>
          <a:lstStyle/>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srgbClr val="003300"/>
                </a:solidFill>
                <a:effectLst/>
                <a:uLnTx/>
                <a:uFillTx/>
              </a:rPr>
              <a:t>La Secretaría de Educación en Coahuila y la Secretaría de Fiscalización y Rendición de Cuentas conjuntamente con la Secretaría Anti</a:t>
            </a:r>
            <a:r>
              <a:rPr lang="es-MX" sz="2000" kern="0" dirty="0" smtClean="0">
                <a:solidFill>
                  <a:srgbClr val="003300"/>
                </a:solidFill>
              </a:rPr>
              <a:t>corrupción y Buen Gobierno</a:t>
            </a:r>
            <a:r>
              <a:rPr kumimoji="0" lang="es-MX" sz="2000" b="0" i="0" u="none" strike="noStrike" kern="0" cap="none" spc="0" normalizeH="0" baseline="0" noProof="0" dirty="0" smtClean="0">
                <a:ln>
                  <a:noFill/>
                </a:ln>
                <a:solidFill>
                  <a:srgbClr val="003300"/>
                </a:solidFill>
                <a:effectLst/>
                <a:uLnTx/>
                <a:uFillTx/>
              </a:rPr>
              <a:t> tienen como propósito realizar mecanismos de contraloría social que influyan positivamente en la gestión gubernamental y en la lucha contra la corrupción y la impunidad.</a:t>
            </a:r>
            <a:endParaRPr kumimoji="0" lang="es-MX" sz="2000" b="0" i="0" u="none" strike="noStrike" kern="0" cap="none" spc="0" normalizeH="0" baseline="0" noProof="0" dirty="0">
              <a:ln>
                <a:noFill/>
              </a:ln>
              <a:solidFill>
                <a:srgbClr val="003300"/>
              </a:solidFill>
              <a:effectLst/>
              <a:uLnTx/>
              <a:uFillTx/>
            </a:endParaRPr>
          </a:p>
        </p:txBody>
      </p:sp>
      <p:sp>
        <p:nvSpPr>
          <p:cNvPr id="6" name="Elipse 5"/>
          <p:cNvSpPr/>
          <p:nvPr/>
        </p:nvSpPr>
        <p:spPr>
          <a:xfrm>
            <a:off x="2857869" y="3918808"/>
            <a:ext cx="1800225" cy="952500"/>
          </a:xfrm>
          <a:prstGeom prst="ellipse">
            <a:avLst/>
          </a:prstGeom>
          <a:solidFill>
            <a:srgbClr val="FF66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SEFIRC</a:t>
            </a:r>
            <a:endParaRPr lang="es-MX" sz="2000" dirty="0"/>
          </a:p>
        </p:txBody>
      </p:sp>
      <p:sp>
        <p:nvSpPr>
          <p:cNvPr id="7" name="Elipse 6"/>
          <p:cNvSpPr/>
          <p:nvPr/>
        </p:nvSpPr>
        <p:spPr>
          <a:xfrm>
            <a:off x="2581144" y="5371598"/>
            <a:ext cx="4817276" cy="1076325"/>
          </a:xfrm>
          <a:prstGeom prst="ellipse">
            <a:avLst/>
          </a:prstGeom>
          <a:solidFill>
            <a:srgbClr val="FF66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COMITÉS DE CONTRALORÍA SOCIAL</a:t>
            </a:r>
            <a:endParaRPr lang="es-MX" dirty="0"/>
          </a:p>
        </p:txBody>
      </p:sp>
      <p:sp>
        <p:nvSpPr>
          <p:cNvPr id="8" name="Elipse 7"/>
          <p:cNvSpPr/>
          <p:nvPr/>
        </p:nvSpPr>
        <p:spPr>
          <a:xfrm>
            <a:off x="5236883" y="3918808"/>
            <a:ext cx="1800225" cy="952500"/>
          </a:xfrm>
          <a:prstGeom prst="ellipse">
            <a:avLst/>
          </a:prstGeom>
          <a:solidFill>
            <a:srgbClr val="FF66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err="1" smtClean="0"/>
              <a:t>SAyBG</a:t>
            </a:r>
            <a:endParaRPr lang="es-MX" sz="2000" dirty="0"/>
          </a:p>
        </p:txBody>
      </p:sp>
      <p:sp>
        <p:nvSpPr>
          <p:cNvPr id="9" name="Elipse 8"/>
          <p:cNvSpPr/>
          <p:nvPr/>
        </p:nvSpPr>
        <p:spPr>
          <a:xfrm>
            <a:off x="7526333" y="3811014"/>
            <a:ext cx="1800225" cy="1047774"/>
          </a:xfrm>
          <a:prstGeom prst="ellipse">
            <a:avLst/>
          </a:prstGeom>
          <a:solidFill>
            <a:srgbClr val="FF66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DEPENDENCIAS EJECUTORAS FEDERALES Y ESTATALES</a:t>
            </a:r>
            <a:endParaRPr lang="es-MX" sz="1200" dirty="0"/>
          </a:p>
        </p:txBody>
      </p:sp>
      <p:sp>
        <p:nvSpPr>
          <p:cNvPr id="10" name="Elipse 9"/>
          <p:cNvSpPr/>
          <p:nvPr/>
        </p:nvSpPr>
        <p:spPr>
          <a:xfrm>
            <a:off x="570503" y="3871171"/>
            <a:ext cx="1758946" cy="952499"/>
          </a:xfrm>
          <a:prstGeom prst="ellipse">
            <a:avLst/>
          </a:prstGeom>
          <a:solidFill>
            <a:srgbClr val="FF66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SE</a:t>
            </a:r>
          </a:p>
        </p:txBody>
      </p:sp>
      <p:sp>
        <p:nvSpPr>
          <p:cNvPr id="13" name="Flecha derecha 12"/>
          <p:cNvSpPr/>
          <p:nvPr/>
        </p:nvSpPr>
        <p:spPr>
          <a:xfrm>
            <a:off x="2418347" y="4331368"/>
            <a:ext cx="336884" cy="8422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derecha 13"/>
          <p:cNvSpPr/>
          <p:nvPr/>
        </p:nvSpPr>
        <p:spPr>
          <a:xfrm>
            <a:off x="4796590" y="4387515"/>
            <a:ext cx="336884" cy="8422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derecha 14"/>
          <p:cNvSpPr/>
          <p:nvPr/>
        </p:nvSpPr>
        <p:spPr>
          <a:xfrm>
            <a:off x="7118684" y="4351421"/>
            <a:ext cx="336884" cy="8422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933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4800" y="2413286"/>
            <a:ext cx="8191500" cy="3077766"/>
          </a:xfrm>
          <a:prstGeom prst="rect">
            <a:avLst/>
          </a:prstGeom>
        </p:spPr>
        <p:txBody>
          <a:bodyPr wrap="square">
            <a:spAutoFit/>
          </a:bodyPr>
          <a:lstStyle/>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La Contraloría Social es un mecanismo de participación ciudadana cuyas actividades se  encuentran reguladas por:</a:t>
            </a:r>
          </a:p>
          <a:p>
            <a:pPr marL="0" marR="0" lvl="0" indent="0" algn="just" defTabSz="914400" eaLnBrk="1" fontAlgn="auto" latinLnBrk="0" hangingPunct="1">
              <a:lnSpc>
                <a:spcPct val="90000"/>
              </a:lnSpc>
              <a:spcBef>
                <a:spcPts val="1000"/>
              </a:spcBef>
              <a:spcAft>
                <a:spcPts val="0"/>
              </a:spcAft>
              <a:buClrTx/>
              <a:buSzTx/>
              <a:buFontTx/>
              <a:buNone/>
              <a:tabLst/>
              <a:defRPr/>
            </a:pPr>
            <a:endParaRPr kumimoji="0" lang="es-MX" sz="20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1.La Ley General de Desarrollo Social en sus artículos 69,70 y71</a:t>
            </a:r>
          </a:p>
          <a:p>
            <a:pPr marL="514350" marR="0" lvl="0" indent="-514350" algn="just" defTabSz="91440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s-MX" sz="20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2.El Reglamento de la Ley General </a:t>
            </a:r>
            <a:r>
              <a:rPr lang="es-MX" sz="2000" kern="0" dirty="0" smtClean="0">
                <a:solidFill>
                  <a:prstClr val="black"/>
                </a:solidFill>
              </a:rPr>
              <a:t>C</a:t>
            </a:r>
            <a:r>
              <a:rPr kumimoji="0" lang="es-MX" sz="2000" b="0" i="0" u="none" strike="noStrike" kern="0" cap="none" spc="0" normalizeH="0" baseline="0" noProof="0" dirty="0" err="1" smtClean="0">
                <a:ln>
                  <a:noFill/>
                </a:ln>
                <a:solidFill>
                  <a:prstClr val="black"/>
                </a:solidFill>
                <a:effectLst/>
                <a:uLnTx/>
                <a:uFillTx/>
              </a:rPr>
              <a:t>apítulo</a:t>
            </a:r>
            <a:r>
              <a:rPr kumimoji="0" lang="es-MX" sz="2000" b="0" i="0" u="none" strike="noStrike" kern="0" cap="none" spc="0" normalizeH="0" baseline="0" noProof="0" dirty="0" smtClean="0">
                <a:ln>
                  <a:noFill/>
                </a:ln>
                <a:solidFill>
                  <a:prstClr val="black"/>
                </a:solidFill>
                <a:effectLst/>
                <a:uLnTx/>
                <a:uFillTx/>
              </a:rPr>
              <a:t> Decimo</a:t>
            </a:r>
            <a:r>
              <a:rPr kumimoji="0" lang="es-MX" sz="2000" b="0" i="0" u="none" strike="noStrike" kern="0" cap="none" spc="0" normalizeH="0" noProof="0" dirty="0" smtClean="0">
                <a:ln>
                  <a:noFill/>
                </a:ln>
                <a:solidFill>
                  <a:prstClr val="black"/>
                </a:solidFill>
                <a:effectLst/>
                <a:uLnTx/>
                <a:uFillTx/>
              </a:rPr>
              <a:t> Art. Del 67 al 74 </a:t>
            </a:r>
            <a:endParaRPr kumimoji="0" lang="es-MX" sz="20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90000"/>
              </a:lnSpc>
              <a:spcBef>
                <a:spcPts val="1000"/>
              </a:spcBef>
              <a:spcAft>
                <a:spcPts val="0"/>
              </a:spcAft>
              <a:buClrTx/>
              <a:buSzTx/>
              <a:buFontTx/>
              <a:buNone/>
              <a:tabLst/>
              <a:defRPr/>
            </a:pPr>
            <a:endParaRPr kumimoji="0" lang="es-MX" sz="20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3.Lineamientos específicos de los programas numeral</a:t>
            </a:r>
            <a:r>
              <a:rPr kumimoji="0" lang="es-MX" sz="2000" b="0" i="0" u="none" strike="noStrike" kern="0" cap="none" spc="0" normalizeH="0" noProof="0" dirty="0" smtClean="0">
                <a:ln>
                  <a:noFill/>
                </a:ln>
                <a:solidFill>
                  <a:prstClr val="black"/>
                </a:solidFill>
                <a:effectLst/>
                <a:uLnTx/>
                <a:uFillTx/>
              </a:rPr>
              <a:t> 7.2</a:t>
            </a:r>
            <a:endParaRPr kumimoji="0" lang="es-MX" sz="2000" b="0" i="0" u="none" strike="noStrike" kern="0" cap="none" spc="0" normalizeH="0" baseline="0" noProof="0" dirty="0">
              <a:ln>
                <a:noFill/>
              </a:ln>
              <a:solidFill>
                <a:prstClr val="black"/>
              </a:solidFill>
              <a:effectLst/>
              <a:uLnTx/>
              <a:uFillTx/>
            </a:endParaRPr>
          </a:p>
        </p:txBody>
      </p:sp>
      <p:pic>
        <p:nvPicPr>
          <p:cNvPr id="5" name="Imagen 4"/>
          <p:cNvPicPr>
            <a:picLocks noChangeAspect="1"/>
          </p:cNvPicPr>
          <p:nvPr/>
        </p:nvPicPr>
        <p:blipFill>
          <a:blip r:embed="rId2"/>
          <a:stretch>
            <a:fillRect/>
          </a:stretch>
        </p:blipFill>
        <p:spPr>
          <a:xfrm>
            <a:off x="304800" y="1337007"/>
            <a:ext cx="6480610" cy="749873"/>
          </a:xfrm>
          <a:prstGeom prst="rect">
            <a:avLst/>
          </a:prstGeom>
        </p:spPr>
      </p:pic>
    </p:spTree>
    <p:extLst>
      <p:ext uri="{BB962C8B-B14F-4D97-AF65-F5344CB8AC3E}">
        <p14:creationId xmlns:p14="http://schemas.microsoft.com/office/powerpoint/2010/main" val="323030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35668" y="1338012"/>
            <a:ext cx="10515600" cy="1325563"/>
          </a:xfrm>
        </p:spPr>
        <p:txBody>
          <a:bodyPr>
            <a:normAutofit/>
          </a:bodyPr>
          <a:lstStyle/>
          <a:p>
            <a:pPr marL="457200" indent="-457200">
              <a:buFont typeface="Arial" panose="020B0604020202020204" pitchFamily="34" charset="0"/>
              <a:buChar char="•"/>
            </a:pPr>
            <a:r>
              <a:rPr lang="es-MX" sz="2800" dirty="0">
                <a:solidFill>
                  <a:srgbClr val="C00000"/>
                </a:solidFill>
              </a:rPr>
              <a:t>Objetivo de la Contraloría Social</a:t>
            </a:r>
            <a:endParaRPr lang="es-MX" dirty="0"/>
          </a:p>
        </p:txBody>
      </p:sp>
      <p:sp>
        <p:nvSpPr>
          <p:cNvPr id="6" name="Rectángulo 5"/>
          <p:cNvSpPr/>
          <p:nvPr/>
        </p:nvSpPr>
        <p:spPr>
          <a:xfrm>
            <a:off x="452161" y="1881516"/>
            <a:ext cx="8667776" cy="1328569"/>
          </a:xfrm>
          <a:prstGeom prst="rect">
            <a:avLst/>
          </a:prstGeom>
        </p:spPr>
        <p:txBody>
          <a:bodyPr wrap="square">
            <a:spAutoFit/>
          </a:bodyPr>
          <a:lstStyle/>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Que la población beneficiaria, de manera organizada verifique el cumplimiento de las metas y la correcta aplicación de los recursos públicos asignados a los programas.</a:t>
            </a:r>
          </a:p>
          <a:p>
            <a:pPr marL="0" marR="0" lvl="0" indent="0" algn="just" defTabSz="914400" eaLnBrk="1" fontAlgn="auto" latinLnBrk="0" hangingPunct="1">
              <a:lnSpc>
                <a:spcPct val="90000"/>
              </a:lnSpc>
              <a:spcBef>
                <a:spcPts val="1000"/>
              </a:spcBef>
              <a:spcAft>
                <a:spcPts val="0"/>
              </a:spcAft>
              <a:buClrTx/>
              <a:buSzTx/>
              <a:buFontTx/>
              <a:buNone/>
              <a:tabLst/>
              <a:defRPr/>
            </a:pPr>
            <a:endParaRPr kumimoji="0" lang="es-MX" sz="2000" b="0" i="0" u="none" strike="noStrike" kern="0" cap="none" spc="0" normalizeH="0" baseline="0" noProof="0" dirty="0" smtClean="0">
              <a:ln>
                <a:noFill/>
              </a:ln>
              <a:solidFill>
                <a:prstClr val="black"/>
              </a:solidFill>
              <a:effectLst/>
              <a:uLnTx/>
              <a:uFillTx/>
            </a:endParaRPr>
          </a:p>
        </p:txBody>
      </p:sp>
      <p:sp>
        <p:nvSpPr>
          <p:cNvPr id="7" name="Rectángulo 6"/>
          <p:cNvSpPr/>
          <p:nvPr/>
        </p:nvSpPr>
        <p:spPr>
          <a:xfrm>
            <a:off x="723900" y="3210085"/>
            <a:ext cx="5191678" cy="480131"/>
          </a:xfrm>
          <a:prstGeom prst="rect">
            <a:avLst/>
          </a:prstGeom>
        </p:spPr>
        <p:txBody>
          <a:bodyPr wrap="none">
            <a:spAutoFit/>
          </a:bodyPr>
          <a:lstStyle/>
          <a:p>
            <a:pPr marL="228600" lvl="0" indent="-228600" algn="just" defTabSz="914400">
              <a:lnSpc>
                <a:spcPct val="90000"/>
              </a:lnSpc>
              <a:spcBef>
                <a:spcPts val="1000"/>
              </a:spcBef>
              <a:buFont typeface="Arial" panose="020B0604020202020204" pitchFamily="34" charset="0"/>
              <a:buChar char="•"/>
            </a:pPr>
            <a:r>
              <a:rPr lang="pt-BR" sz="2800" b="1" dirty="0">
                <a:solidFill>
                  <a:srgbClr val="C00000"/>
                </a:solidFill>
                <a:latin typeface="Calibri Light" panose="020F0302020204030204"/>
              </a:rPr>
              <a:t>Atividades de la Contraloría Social</a:t>
            </a:r>
          </a:p>
        </p:txBody>
      </p:sp>
      <p:sp>
        <p:nvSpPr>
          <p:cNvPr id="8" name="Rectángulo 7"/>
          <p:cNvSpPr/>
          <p:nvPr/>
        </p:nvSpPr>
        <p:spPr>
          <a:xfrm>
            <a:off x="452161" y="3820340"/>
            <a:ext cx="6096000" cy="2395528"/>
          </a:xfrm>
          <a:prstGeom prst="rect">
            <a:avLst/>
          </a:prstGeom>
        </p:spPr>
        <p:txBody>
          <a:bodyPr>
            <a:spAutoFit/>
          </a:bodyPr>
          <a:lstStyle/>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1. Entrega de información</a:t>
            </a: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2 .Difusión</a:t>
            </a: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3. Capacitación</a:t>
            </a: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4. Integración de  Comités</a:t>
            </a: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5. Reuniones</a:t>
            </a:r>
          </a:p>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rPr>
              <a:t>6. Quejas, denuncias o sugerencias</a:t>
            </a:r>
          </a:p>
        </p:txBody>
      </p:sp>
    </p:spTree>
    <p:extLst>
      <p:ext uri="{BB962C8B-B14F-4D97-AF65-F5344CB8AC3E}">
        <p14:creationId xmlns:p14="http://schemas.microsoft.com/office/powerpoint/2010/main" val="2831504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828" y="1525578"/>
            <a:ext cx="5151795" cy="480131"/>
          </a:xfrm>
          <a:prstGeom prst="rect">
            <a:avLst/>
          </a:prstGeom>
        </p:spPr>
        <p:txBody>
          <a:bodyPr wrap="none">
            <a:spAutoFit/>
          </a:bodyPr>
          <a:lstStyle/>
          <a:p>
            <a:pPr lvl="0" algn="ctr" defTabSz="914400">
              <a:lnSpc>
                <a:spcPct val="90000"/>
              </a:lnSpc>
              <a:spcBef>
                <a:spcPts val="1000"/>
              </a:spcBef>
            </a:pPr>
            <a:r>
              <a:rPr lang="es-MX" sz="2800" b="1" dirty="0">
                <a:solidFill>
                  <a:srgbClr val="C00000"/>
                </a:solidFill>
                <a:latin typeface="Calibri Light" panose="020F0302020204030204"/>
              </a:rPr>
              <a:t>1.- </a:t>
            </a:r>
            <a:r>
              <a:rPr lang="es-MX" sz="2800" b="1" dirty="0">
                <a:solidFill>
                  <a:srgbClr val="C00000"/>
                </a:solidFill>
              </a:rPr>
              <a:t>ENTREGA DE INFORMACIÓN</a:t>
            </a:r>
          </a:p>
        </p:txBody>
      </p:sp>
      <p:sp>
        <p:nvSpPr>
          <p:cNvPr id="5" name="Rectángulo 4"/>
          <p:cNvSpPr/>
          <p:nvPr/>
        </p:nvSpPr>
        <p:spPr>
          <a:xfrm>
            <a:off x="209550" y="2005709"/>
            <a:ext cx="4245718" cy="923330"/>
          </a:xfrm>
          <a:prstGeom prst="rect">
            <a:avLst/>
          </a:prstGeom>
        </p:spPr>
        <p:txBody>
          <a:bodyPr wrap="square">
            <a:spAutoFit/>
          </a:bodyPr>
          <a:lstStyle/>
          <a:p>
            <a:pPr marL="0" marR="0" lvl="0" indent="0" algn="just" defTabSz="914400" eaLnBrk="1" fontAlgn="auto" latinLnBrk="0" hangingPunct="1">
              <a:lnSpc>
                <a:spcPct val="90000"/>
              </a:lnSpc>
              <a:spcBef>
                <a:spcPts val="100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De la obra, apoyo o servicios públicos que se recibe a través de los Programas Federales</a:t>
            </a:r>
            <a:endParaRPr kumimoji="0" lang="es-MX" sz="2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Rectángulo 5"/>
          <p:cNvSpPr/>
          <p:nvPr/>
        </p:nvSpPr>
        <p:spPr>
          <a:xfrm>
            <a:off x="5334000" y="3799213"/>
            <a:ext cx="274320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600" b="1" i="0" u="none" strike="noStrike" kern="0" cap="none" spc="0" normalizeH="0" baseline="0" noProof="0" dirty="0" smtClean="0">
                <a:ln>
                  <a:noFill/>
                </a:ln>
                <a:solidFill>
                  <a:srgbClr val="C00000"/>
                </a:solidFill>
                <a:effectLst/>
                <a:uLnTx/>
                <a:uFillTx/>
                <a:latin typeface="+mj-lt"/>
                <a:ea typeface="+mj-ea"/>
                <a:cs typeface="+mj-cs"/>
              </a:rPr>
              <a:t>2.-</a:t>
            </a:r>
            <a:r>
              <a:rPr kumimoji="0" lang="es-MX" sz="2800" b="1" i="0" u="none" strike="noStrike" kern="0" cap="none" spc="0" normalizeH="0" baseline="0" noProof="0" dirty="0" smtClean="0">
                <a:ln>
                  <a:noFill/>
                </a:ln>
                <a:solidFill>
                  <a:srgbClr val="C00000"/>
                </a:solidFill>
                <a:effectLst/>
                <a:uLnTx/>
                <a:uFillTx/>
                <a:latin typeface="+mj-lt"/>
                <a:ea typeface="+mj-ea"/>
                <a:cs typeface="+mj-cs"/>
              </a:rPr>
              <a:t>DIFUSIÓN</a:t>
            </a:r>
            <a:r>
              <a:rPr kumimoji="0" lang="es-MX" sz="2800" b="1" i="0" u="none" strike="noStrike" kern="0" cap="none" spc="0" normalizeH="0" baseline="0" noProof="0" dirty="0" smtClean="0">
                <a:ln>
                  <a:noFill/>
                </a:ln>
                <a:solidFill>
                  <a:prstClr val="black"/>
                </a:solidFill>
                <a:effectLst/>
                <a:uLnTx/>
                <a:uFillTx/>
                <a:latin typeface="+mj-lt"/>
                <a:ea typeface="+mj-ea"/>
                <a:cs typeface="+mj-cs"/>
              </a:rPr>
              <a:t> </a:t>
            </a:r>
            <a:r>
              <a:rPr kumimoji="0" lang="es-MX" sz="2800" b="1" i="0" u="none" strike="noStrike" kern="0" cap="none" spc="0" normalizeH="0" baseline="0" noProof="0" dirty="0" smtClean="0">
                <a:ln>
                  <a:noFill/>
                </a:ln>
                <a:solidFill>
                  <a:prstClr val="black"/>
                </a:solidFill>
                <a:effectLst/>
                <a:uLnTx/>
                <a:uFillTx/>
                <a:latin typeface="Calibri Light" panose="020F0302020204030204"/>
                <a:ea typeface="+mj-ea"/>
                <a:cs typeface="+mj-cs"/>
              </a:rPr>
              <a:t/>
            </a:r>
            <a:br>
              <a:rPr kumimoji="0" lang="es-MX" sz="2800" b="1" i="0" u="none" strike="noStrike" kern="0" cap="none" spc="0" normalizeH="0" baseline="0" noProof="0" dirty="0" smtClean="0">
                <a:ln>
                  <a:noFill/>
                </a:ln>
                <a:solidFill>
                  <a:prstClr val="black"/>
                </a:solidFill>
                <a:effectLst/>
                <a:uLnTx/>
                <a:uFillTx/>
                <a:latin typeface="Calibri Light" panose="020F0302020204030204"/>
                <a:ea typeface="+mj-ea"/>
                <a:cs typeface="+mj-cs"/>
              </a:rPr>
            </a:br>
            <a:endParaRPr kumimoji="0" lang="es-MX" sz="2800" b="1" i="0" u="none" strike="noStrike" kern="0" cap="none" spc="0" normalizeH="0" baseline="0" noProof="0" dirty="0" smtClean="0">
              <a:ln>
                <a:noFill/>
              </a:ln>
              <a:solidFill>
                <a:sysClr val="windowText" lastClr="000000"/>
              </a:solidFill>
              <a:effectLst/>
              <a:uLnTx/>
              <a:uFillTx/>
            </a:endParaRPr>
          </a:p>
        </p:txBody>
      </p:sp>
      <p:pic>
        <p:nvPicPr>
          <p:cNvPr id="7" name="Picture 2" descr="comunicacion-difusion - #CuidémonosEntreTo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90" y="1747201"/>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as mejores herramientas de difusión de conteni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85" y="3547487"/>
            <a:ext cx="3590925" cy="1994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334001" y="4307759"/>
            <a:ext cx="5181600"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De información relacionada con la normatividad del programa, mecánica operativa o de Contraloría Social </a:t>
            </a:r>
            <a:endParaRPr kumimoji="0" lang="es-MX"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1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8122" y="1844159"/>
            <a:ext cx="2943306" cy="523220"/>
          </a:xfrm>
          <a:prstGeom prst="rect">
            <a:avLst/>
          </a:prstGeom>
        </p:spPr>
        <p:txBody>
          <a:bodyPr wrap="none">
            <a:spAutoFit/>
          </a:bodyPr>
          <a:lstStyle/>
          <a:p>
            <a:pPr algn="ctr"/>
            <a:r>
              <a:rPr lang="es-MX" sz="2800" b="1" dirty="0">
                <a:solidFill>
                  <a:srgbClr val="C00000"/>
                </a:solidFill>
              </a:rPr>
              <a:t>3.- CAPACITACIÓN</a:t>
            </a:r>
            <a:r>
              <a:rPr lang="es-MX" sz="2800" dirty="0"/>
              <a:t> </a:t>
            </a:r>
          </a:p>
        </p:txBody>
      </p:sp>
      <p:sp>
        <p:nvSpPr>
          <p:cNvPr id="5" name="Rectángulo 4"/>
          <p:cNvSpPr/>
          <p:nvPr/>
        </p:nvSpPr>
        <p:spPr>
          <a:xfrm>
            <a:off x="527884" y="2490218"/>
            <a:ext cx="4296779" cy="1015663"/>
          </a:xfrm>
          <a:prstGeom prst="rect">
            <a:avLst/>
          </a:prstGeom>
        </p:spPr>
        <p:txBody>
          <a:bodyPr wrap="square">
            <a:spAutoFit/>
          </a:bodyPr>
          <a:lstStyle/>
          <a:p>
            <a:pPr algn="just"/>
            <a:r>
              <a:rPr lang="es-MX" sz="2000" dirty="0">
                <a:latin typeface="Calibri" panose="020F0502020204030204" pitchFamily="34" charset="0"/>
                <a:cs typeface="Calibri" panose="020F0502020204030204" pitchFamily="34" charset="0"/>
              </a:rPr>
              <a:t>A las personas que integran el Comité de Contraloría Social para realizar las actividades de vigilancia</a:t>
            </a:r>
          </a:p>
        </p:txBody>
      </p:sp>
      <p:sp>
        <p:nvSpPr>
          <p:cNvPr id="6" name="Rectángulo 5"/>
          <p:cNvSpPr/>
          <p:nvPr/>
        </p:nvSpPr>
        <p:spPr>
          <a:xfrm>
            <a:off x="5376610" y="3498624"/>
            <a:ext cx="5508641" cy="80021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smtClean="0">
                <a:ln>
                  <a:noFill/>
                </a:ln>
                <a:solidFill>
                  <a:srgbClr val="C00000"/>
                </a:solidFill>
                <a:effectLst/>
                <a:uLnTx/>
                <a:uFillTx/>
                <a:ea typeface="+mj-ea"/>
                <a:cs typeface="+mj-cs"/>
              </a:rPr>
              <a:t>4.-INTEGRACIÓN </a:t>
            </a:r>
            <a:r>
              <a:rPr lang="es-MX" sz="2800" b="1" kern="0" dirty="0" smtClean="0">
                <a:solidFill>
                  <a:srgbClr val="C00000"/>
                </a:solidFill>
                <a:ea typeface="+mj-ea"/>
                <a:cs typeface="+mj-cs"/>
              </a:rPr>
              <a:t>DE </a:t>
            </a:r>
            <a:r>
              <a:rPr kumimoji="0" lang="es-MX" sz="2800" b="1" i="0" u="none" strike="noStrike" kern="0" cap="none" spc="0" normalizeH="0" baseline="0" noProof="0" dirty="0" smtClean="0">
                <a:ln>
                  <a:noFill/>
                </a:ln>
                <a:solidFill>
                  <a:srgbClr val="C00000"/>
                </a:solidFill>
                <a:effectLst/>
                <a:uLnTx/>
                <a:uFillTx/>
                <a:ea typeface="+mj-ea"/>
                <a:cs typeface="+mj-cs"/>
              </a:rPr>
              <a:t>COMITÉS</a:t>
            </a:r>
            <a:r>
              <a:rPr kumimoji="0" lang="es-MX" sz="2800" b="0" i="0" u="none" strike="noStrike" kern="0" cap="none" spc="0" normalizeH="0" baseline="0" noProof="0" dirty="0" smtClean="0">
                <a:ln>
                  <a:noFill/>
                </a:ln>
                <a:solidFill>
                  <a:srgbClr val="C00000"/>
                </a:solidFill>
                <a:effectLst/>
                <a:uLnTx/>
                <a:uFillTx/>
                <a:ea typeface="+mj-ea"/>
                <a:cs typeface="+mj-cs"/>
              </a:rPr>
              <a:t> </a:t>
            </a:r>
            <a:r>
              <a:rPr kumimoji="0" lang="es-MX" sz="2800" b="0" i="0" u="none" strike="noStrike" kern="0" cap="none" spc="0" normalizeH="0" baseline="0" noProof="0" dirty="0" smtClean="0">
                <a:ln>
                  <a:noFill/>
                </a:ln>
                <a:solidFill>
                  <a:srgbClr val="C00000"/>
                </a:solidFill>
                <a:effectLst/>
                <a:uLnTx/>
                <a:uFillTx/>
                <a:latin typeface="Calibri Light" panose="020F0302020204030204"/>
                <a:ea typeface="+mj-ea"/>
                <a:cs typeface="+mj-cs"/>
              </a:rPr>
              <a:t/>
            </a:r>
            <a:br>
              <a:rPr kumimoji="0" lang="es-MX" sz="2800" b="0" i="0" u="none" strike="noStrike" kern="0" cap="none" spc="0" normalizeH="0" baseline="0" noProof="0" dirty="0" smtClean="0">
                <a:ln>
                  <a:noFill/>
                </a:ln>
                <a:solidFill>
                  <a:srgbClr val="C00000"/>
                </a:solidFill>
                <a:effectLst/>
                <a:uLnTx/>
                <a:uFillTx/>
                <a:latin typeface="Calibri Light" panose="020F0302020204030204"/>
                <a:ea typeface="+mj-ea"/>
                <a:cs typeface="+mj-cs"/>
              </a:rPr>
            </a:br>
            <a:endParaRPr kumimoji="0" lang="es-MX" sz="1800" b="0" i="0" u="none" strike="noStrike" kern="0" cap="none" spc="0" normalizeH="0" baseline="0" noProof="0" dirty="0" smtClean="0">
              <a:ln>
                <a:noFill/>
              </a:ln>
              <a:solidFill>
                <a:sysClr val="windowText" lastClr="000000"/>
              </a:solidFill>
              <a:effectLst/>
              <a:uLnTx/>
              <a:uFillTx/>
            </a:endParaRPr>
          </a:p>
        </p:txBody>
      </p:sp>
      <p:sp>
        <p:nvSpPr>
          <p:cNvPr id="7" name="Rectángulo 6"/>
          <p:cNvSpPr/>
          <p:nvPr/>
        </p:nvSpPr>
        <p:spPr>
          <a:xfrm>
            <a:off x="5428246" y="4136918"/>
            <a:ext cx="4486275"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Las personas pueden organizarse en grupos o de manera individual, para realizar las actividades de vigilancia</a:t>
            </a:r>
            <a:endParaRPr kumimoji="0" lang="es-MX"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8" name="Picture 6" descr="Programas de capacitación que duran menos de 1 año - Qué Estudi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329019"/>
            <a:ext cx="3940175" cy="19873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Qué son y qué hacen los Comités Ciudadanos? | IE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068" y="1584572"/>
            <a:ext cx="3913688" cy="166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09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8258" y="1504475"/>
            <a:ext cx="6096000" cy="830997"/>
          </a:xfrm>
          <a:prstGeom prst="rect">
            <a:avLst/>
          </a:prstGeom>
        </p:spPr>
        <p:txBody>
          <a:bodyPr>
            <a:spAutoFit/>
          </a:bodyPr>
          <a:lstStyle/>
          <a:p>
            <a:r>
              <a:rPr lang="es-MX" sz="2400" b="1" dirty="0">
                <a:solidFill>
                  <a:srgbClr val="7030A0"/>
                </a:solidFill>
              </a:rPr>
              <a:t>5.- REUNIONES CON  BENEFICIARIOS</a:t>
            </a:r>
            <a:br>
              <a:rPr lang="es-MX" sz="2400" b="1" dirty="0">
                <a:solidFill>
                  <a:srgbClr val="7030A0"/>
                </a:solidFill>
              </a:rPr>
            </a:br>
            <a:endParaRPr lang="es-MX" sz="2400" dirty="0">
              <a:solidFill>
                <a:srgbClr val="7030A0"/>
              </a:solidFill>
            </a:endParaRPr>
          </a:p>
        </p:txBody>
      </p:sp>
      <p:sp>
        <p:nvSpPr>
          <p:cNvPr id="5" name="Rectángulo 4"/>
          <p:cNvSpPr/>
          <p:nvPr/>
        </p:nvSpPr>
        <p:spPr>
          <a:xfrm>
            <a:off x="1101213" y="1919973"/>
            <a:ext cx="5102942" cy="1015663"/>
          </a:xfrm>
          <a:prstGeom prst="rect">
            <a:avLst/>
          </a:prstGeom>
        </p:spPr>
        <p:txBody>
          <a:bodyPr wrap="square">
            <a:spAutoFit/>
          </a:bodyPr>
          <a:lstStyle/>
          <a:p>
            <a:r>
              <a:rPr lang="es-MX" sz="2000" dirty="0">
                <a:latin typeface="Calibri" panose="020F0502020204030204" pitchFamily="34" charset="0"/>
                <a:cs typeface="Calibri" panose="020F0502020204030204" pitchFamily="34" charset="0"/>
              </a:rPr>
              <a:t>Para informar los avances de las actividades de vigilancia o para tratar los problemas que se presenten </a:t>
            </a:r>
          </a:p>
        </p:txBody>
      </p:sp>
      <p:pic>
        <p:nvPicPr>
          <p:cNvPr id="6" name="Imagen 5"/>
          <p:cNvPicPr>
            <a:picLocks noChangeAspect="1"/>
          </p:cNvPicPr>
          <p:nvPr/>
        </p:nvPicPr>
        <p:blipFill rotWithShape="1">
          <a:blip r:embed="rId2"/>
          <a:srcRect l="55947" t="38522" r="29966" b="40837"/>
          <a:stretch/>
        </p:blipFill>
        <p:spPr>
          <a:xfrm>
            <a:off x="688258" y="3045202"/>
            <a:ext cx="2478410" cy="2041728"/>
          </a:xfrm>
          <a:prstGeom prst="rect">
            <a:avLst/>
          </a:prstGeom>
        </p:spPr>
      </p:pic>
      <p:pic>
        <p:nvPicPr>
          <p:cNvPr id="7" name="Imagen 6"/>
          <p:cNvPicPr>
            <a:picLocks noChangeAspect="1"/>
          </p:cNvPicPr>
          <p:nvPr/>
        </p:nvPicPr>
        <p:blipFill rotWithShape="1">
          <a:blip r:embed="rId3"/>
          <a:srcRect l="26375" t="62606" r="56300" b="16384"/>
          <a:stretch/>
        </p:blipFill>
        <p:spPr>
          <a:xfrm>
            <a:off x="6617110" y="2048958"/>
            <a:ext cx="2255879" cy="1538099"/>
          </a:xfrm>
          <a:prstGeom prst="rect">
            <a:avLst/>
          </a:prstGeom>
        </p:spPr>
      </p:pic>
      <p:sp>
        <p:nvSpPr>
          <p:cNvPr id="8" name="Rectángulo 7"/>
          <p:cNvSpPr/>
          <p:nvPr/>
        </p:nvSpPr>
        <p:spPr>
          <a:xfrm>
            <a:off x="4078704" y="3729789"/>
            <a:ext cx="6122915" cy="461665"/>
          </a:xfrm>
          <a:prstGeom prst="rect">
            <a:avLst/>
          </a:prstGeom>
        </p:spPr>
        <p:txBody>
          <a:bodyPr wrap="square">
            <a:spAutoFit/>
          </a:bodyPr>
          <a:lstStyle/>
          <a:p>
            <a:r>
              <a:rPr lang="es-MX" sz="2400" b="1" dirty="0">
                <a:solidFill>
                  <a:srgbClr val="7030A0"/>
                </a:solidFill>
              </a:rPr>
              <a:t>6.- </a:t>
            </a:r>
            <a:r>
              <a:rPr lang="es-MX" sz="2400" b="1" dirty="0" smtClean="0">
                <a:solidFill>
                  <a:srgbClr val="7030A0"/>
                </a:solidFill>
              </a:rPr>
              <a:t>QUEJAS, DENUNCIAS </a:t>
            </a:r>
            <a:r>
              <a:rPr lang="es-MX" sz="2400" b="1" dirty="0">
                <a:solidFill>
                  <a:srgbClr val="7030A0"/>
                </a:solidFill>
              </a:rPr>
              <a:t>O SUGERENCIAS</a:t>
            </a:r>
          </a:p>
        </p:txBody>
      </p:sp>
      <p:sp>
        <p:nvSpPr>
          <p:cNvPr id="9" name="Rectángulo 8"/>
          <p:cNvSpPr/>
          <p:nvPr/>
        </p:nvSpPr>
        <p:spPr>
          <a:xfrm>
            <a:off x="4212343" y="4194605"/>
            <a:ext cx="6096000" cy="1006429"/>
          </a:xfrm>
          <a:prstGeom prst="rect">
            <a:avLst/>
          </a:prstGeom>
        </p:spPr>
        <p:txBody>
          <a:bodyPr>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s-MX"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Se proporciona orientación para presentarlas a través de la pagina </a:t>
            </a:r>
            <a:r>
              <a:rPr kumimoji="0" lang="es-ES"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hlinkClick r:id="rId4"/>
              </a:rPr>
              <a:t>web.seducoahuila.gob.mx/ </a:t>
            </a:r>
            <a:r>
              <a:rPr kumimoji="0" lang="es-ES" sz="2200" b="0" i="0" u="none" strike="noStrike" kern="0" cap="none" spc="0" normalizeH="0" baseline="0" noProof="0" dirty="0" err="1" smtClean="0">
                <a:ln>
                  <a:noFill/>
                </a:ln>
                <a:solidFill>
                  <a:prstClr val="black"/>
                </a:solidFill>
                <a:effectLst/>
                <a:uLnTx/>
                <a:uFillTx/>
                <a:latin typeface="Calibri" panose="020F0502020204030204" pitchFamily="34" charset="0"/>
                <a:cs typeface="Calibri" panose="020F0502020204030204" pitchFamily="34" charset="0"/>
                <a:hlinkClick r:id="rId4"/>
              </a:rPr>
              <a:t>contaloriasocial</a:t>
            </a:r>
            <a:r>
              <a:rPr kumimoji="0" lang="es-ES"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hlinkClick r:id="rId4"/>
              </a:rPr>
              <a:t>/</a:t>
            </a:r>
            <a:r>
              <a:rPr kumimoji="0" lang="es-ES" sz="2200" b="0" i="0" u="none" strike="noStrike" kern="0" cap="none" spc="0" normalizeH="0" baseline="0" noProof="0" dirty="0" err="1" smtClean="0">
                <a:ln>
                  <a:noFill/>
                </a:ln>
                <a:solidFill>
                  <a:prstClr val="black"/>
                </a:solidFill>
                <a:effectLst/>
                <a:uLnTx/>
                <a:uFillTx/>
                <a:latin typeface="Calibri" panose="020F0502020204030204" pitchFamily="34" charset="0"/>
                <a:cs typeface="Calibri" panose="020F0502020204030204" pitchFamily="34" charset="0"/>
                <a:hlinkClick r:id="rId4"/>
              </a:rPr>
              <a:t>login.php</a:t>
            </a:r>
            <a:endParaRPr kumimoji="0" lang="es-MX" sz="2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2480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323</TotalTime>
  <Words>878</Words>
  <Application>Microsoft Office PowerPoint</Application>
  <PresentationFormat>Panorámica</PresentationFormat>
  <Paragraphs>89</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Calibri</vt:lpstr>
      <vt:lpstr>Calibri Light</vt:lpstr>
      <vt:lpstr>Interstate-LightCompressed</vt:lpstr>
      <vt:lpstr>Trebuchet MS</vt:lpstr>
      <vt:lpstr>Tw Cen MT</vt:lpstr>
      <vt:lpstr>Wingdings 3</vt:lpstr>
      <vt:lpstr>Faceta</vt:lpstr>
      <vt:lpstr>Presentación de PowerPoint</vt:lpstr>
      <vt:lpstr>Presentación de PowerPoint</vt:lpstr>
      <vt:lpstr>Presentación de PowerPoint</vt:lpstr>
      <vt:lpstr>Presentación de PowerPoint</vt:lpstr>
      <vt:lpstr>Presentación de PowerPoint</vt:lpstr>
      <vt:lpstr>Objetivo de la Contraloría Social</vt:lpstr>
      <vt:lpstr>Presentación de PowerPoint</vt:lpstr>
      <vt:lpstr>Presentación de PowerPoint</vt:lpstr>
      <vt:lpstr>Presentación de PowerPoint</vt:lpstr>
      <vt:lpstr>QUEJAS, DENUNCIAS O SUGERENCIAS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dc:creator>
  <cp:lastModifiedBy>Usuario</cp:lastModifiedBy>
  <cp:revision>47</cp:revision>
  <dcterms:created xsi:type="dcterms:W3CDTF">2020-09-06T15:46:06Z</dcterms:created>
  <dcterms:modified xsi:type="dcterms:W3CDTF">2025-08-26T12:29:17Z</dcterms:modified>
</cp:coreProperties>
</file>